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50" r:id="rId5"/>
  </p:sldMasterIdLst>
  <p:notesMasterIdLst>
    <p:notesMasterId r:id="rId31"/>
  </p:notesMasterIdLst>
  <p:handoutMasterIdLst>
    <p:handoutMasterId r:id="rId32"/>
  </p:handoutMasterIdLst>
  <p:sldIdLst>
    <p:sldId id="1403" r:id="rId6"/>
    <p:sldId id="1396" r:id="rId7"/>
    <p:sldId id="1423" r:id="rId8"/>
    <p:sldId id="266" r:id="rId9"/>
    <p:sldId id="1424" r:id="rId10"/>
    <p:sldId id="1425" r:id="rId11"/>
    <p:sldId id="1428" r:id="rId12"/>
    <p:sldId id="1429" r:id="rId13"/>
    <p:sldId id="1427" r:id="rId14"/>
    <p:sldId id="1426" r:id="rId15"/>
    <p:sldId id="1430" r:id="rId16"/>
    <p:sldId id="1432" r:id="rId17"/>
    <p:sldId id="1431" r:id="rId18"/>
    <p:sldId id="1433" r:id="rId19"/>
    <p:sldId id="1441" r:id="rId20"/>
    <p:sldId id="1442" r:id="rId21"/>
    <p:sldId id="1434" r:id="rId22"/>
    <p:sldId id="1443" r:id="rId23"/>
    <p:sldId id="1444" r:id="rId24"/>
    <p:sldId id="1435" r:id="rId25"/>
    <p:sldId id="1445" r:id="rId26"/>
    <p:sldId id="1446" r:id="rId27"/>
    <p:sldId id="1436" r:id="rId28"/>
    <p:sldId id="1402" r:id="rId29"/>
    <p:sldId id="1410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403"/>
          </p14:sldIdLst>
        </p14:section>
        <p14:section name="Presentation template" id="{C7FA9FF9-CCBF-4AFF-8011-39A1B6C3CC0F}">
          <p14:sldIdLst>
            <p14:sldId id="1396"/>
            <p14:sldId id="1423"/>
            <p14:sldId id="266"/>
            <p14:sldId id="1424"/>
            <p14:sldId id="1425"/>
            <p14:sldId id="1428"/>
            <p14:sldId id="1429"/>
            <p14:sldId id="1427"/>
            <p14:sldId id="1426"/>
            <p14:sldId id="1430"/>
            <p14:sldId id="1432"/>
            <p14:sldId id="1431"/>
            <p14:sldId id="1433"/>
            <p14:sldId id="1441"/>
            <p14:sldId id="1442"/>
            <p14:sldId id="1434"/>
            <p14:sldId id="1443"/>
            <p14:sldId id="1444"/>
            <p14:sldId id="1435"/>
            <p14:sldId id="1445"/>
            <p14:sldId id="1446"/>
            <p14:sldId id="1436"/>
            <p14:sldId id="1402"/>
            <p14:sldId id="1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49A"/>
    <a:srgbClr val="1E275C"/>
    <a:srgbClr val="000000"/>
    <a:srgbClr val="1B4499"/>
    <a:srgbClr val="001E60"/>
    <a:srgbClr val="E6E6E6"/>
    <a:srgbClr val="0095C8"/>
    <a:srgbClr val="E1B81C"/>
    <a:srgbClr val="E4002B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E2F3E-B684-4B70-B328-3FE8C11B6531}" v="56" dt="2024-10-12T19:34:44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673" autoAdjust="0"/>
  </p:normalViewPr>
  <p:slideViewPr>
    <p:cSldViewPr snapToGrid="0">
      <p:cViewPr varScale="1">
        <p:scale>
          <a:sx n="105" d="100"/>
          <a:sy n="105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10/17/2024 12:01 PM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10/17/2024 12:01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context suggestions to enhance decision – </a:t>
            </a:r>
            <a:r>
              <a:rPr lang="en-US" dirty="0" err="1"/>
              <a:t>ie</a:t>
            </a:r>
            <a:r>
              <a:rPr lang="en-US" dirty="0"/>
              <a:t>; vendor quality has declined recently, scan for public knowledge updates – </a:t>
            </a:r>
            <a:r>
              <a:rPr lang="en-US" dirty="0" err="1"/>
              <a:t>ie</a:t>
            </a:r>
            <a:r>
              <a:rPr lang="en-US" dirty="0"/>
              <a:t> sale, some negative event</a:t>
            </a:r>
          </a:p>
          <a:p>
            <a:r>
              <a:rPr lang="en-US" dirty="0"/>
              <a:t>Automation workflows and raise exceptions</a:t>
            </a:r>
          </a:p>
          <a:p>
            <a:r>
              <a:rPr lang="en-US" dirty="0"/>
              <a:t>Use bots or agents to collect commodity or transaction info </a:t>
            </a:r>
          </a:p>
          <a:p>
            <a:r>
              <a:rPr lang="en-US" dirty="0"/>
              <a:t>Profile transactions and point out </a:t>
            </a:r>
            <a:r>
              <a:rPr lang="en-US" dirty="0" err="1"/>
              <a:t>anomolies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12:01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403F666D-A8D8-F547-6EAC-576053EBA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5" y="1"/>
            <a:ext cx="12445270" cy="699814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4114E-5918-B1DB-D683-8740D063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67774B5-F68C-1108-7441-1A84E31C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BE35-4283-FC22-2DF1-9BAE7762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C02CC332-457D-2159-182F-CF67A980D719}"/>
              </a:ext>
            </a:extLst>
          </p:cNvPr>
          <p:cNvSpPr txBox="1"/>
          <p:nvPr userDrawn="1"/>
        </p:nvSpPr>
        <p:spPr>
          <a:xfrm>
            <a:off x="9732132" y="6592734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 dirty="0">
                <a:solidFill>
                  <a:schemeClr val="tx1"/>
                </a:solidFill>
              </a:rPr>
              <a:t>@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-50" baseline="0" dirty="0">
                <a:solidFill>
                  <a:schemeClr val="tx1"/>
                </a:solidFill>
              </a:rPr>
              <a:t>202</a:t>
            </a:r>
            <a:r>
              <a:rPr lang="en-US" spc="-50" baseline="0" dirty="0">
                <a:solidFill>
                  <a:schemeClr val="tx1"/>
                </a:solidFill>
              </a:rPr>
              <a:t>4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60" baseline="0" dirty="0">
                <a:solidFill>
                  <a:schemeClr val="tx1"/>
                </a:solidFill>
              </a:rPr>
              <a:t>Dynamic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40" baseline="0" dirty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igh angle view of a city&#10;&#10;Description automatically generated">
            <a:extLst>
              <a:ext uri="{FF2B5EF4-FFF2-40B4-BE49-F238E27FC236}">
                <a16:creationId xmlns:a16="http://schemas.microsoft.com/office/drawing/2014/main" id="{533209B7-55E9-4A43-4672-C53528ED1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t="15501"/>
          <a:stretch/>
        </p:blipFill>
        <p:spPr>
          <a:xfrm>
            <a:off x="7937" y="0"/>
            <a:ext cx="12428538" cy="699452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BEEECAA6-750A-CF5C-2442-E0417ADF8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90"/>
            <a:ext cx="12436475" cy="699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731691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9A18-CADB-A7A0-34E2-48FA8D75A1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24F3BB27-192C-2308-5616-9A66200D0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23307" cy="698494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AA4E1C05-C18C-5999-ACBA-01155639006B}"/>
              </a:ext>
            </a:extLst>
          </p:cNvPr>
          <p:cNvSpPr txBox="1"/>
          <p:nvPr userDrawn="1"/>
        </p:nvSpPr>
        <p:spPr>
          <a:xfrm>
            <a:off x="9685337" y="6637374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 dirty="0">
                <a:solidFill>
                  <a:schemeClr val="bg1"/>
                </a:solidFill>
              </a:rPr>
              <a:t>@</a:t>
            </a:r>
            <a:r>
              <a:rPr sz="1326" spc="-66" baseline="0" dirty="0">
                <a:solidFill>
                  <a:schemeClr val="bg1"/>
                </a:solidFill>
              </a:rPr>
              <a:t> </a:t>
            </a:r>
            <a:r>
              <a:rPr sz="1326" spc="-51" baseline="0" dirty="0">
                <a:solidFill>
                  <a:schemeClr val="bg1"/>
                </a:solidFill>
              </a:rPr>
              <a:t>202</a:t>
            </a:r>
            <a:r>
              <a:rPr lang="en-US" sz="1326" spc="-51" baseline="0" dirty="0">
                <a:solidFill>
                  <a:schemeClr val="bg1"/>
                </a:solidFill>
              </a:rPr>
              <a:t>4</a:t>
            </a:r>
            <a:r>
              <a:rPr sz="1326" spc="-66" baseline="0" dirty="0">
                <a:solidFill>
                  <a:schemeClr val="bg1"/>
                </a:solidFill>
              </a:rPr>
              <a:t> </a:t>
            </a:r>
            <a:r>
              <a:rPr sz="1326" spc="61" baseline="0" dirty="0">
                <a:solidFill>
                  <a:schemeClr val="bg1"/>
                </a:solidFill>
              </a:rPr>
              <a:t>Dynamic</a:t>
            </a:r>
            <a:r>
              <a:rPr sz="1326" spc="-66" baseline="0" dirty="0">
                <a:solidFill>
                  <a:schemeClr val="bg1"/>
                </a:solidFill>
              </a:rPr>
              <a:t> </a:t>
            </a:r>
            <a:r>
              <a:rPr sz="1326" spc="41" baseline="0" dirty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Agenda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96BD7-A0D0-5697-E23A-C8FAF10B2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AFEECD54-600D-F37C-EE69-A8640CAD9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38415" cy="6993435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D53E30DB-3424-A7B3-DD4B-ECDCD1F473EA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>
                <a:sym typeface="Calibri"/>
              </a:rPr>
              <a:t>Thank you for Attending!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E205A04B-C58C-BC42-5E28-9F389C949012}"/>
              </a:ext>
            </a:extLst>
          </p:cNvPr>
          <p:cNvSpPr txBox="1"/>
          <p:nvPr userDrawn="1"/>
        </p:nvSpPr>
        <p:spPr>
          <a:xfrm>
            <a:off x="466368" y="652823"/>
            <a:ext cx="625011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52A0F6-69FE-7925-F6B0-18B7342A4A83}"/>
              </a:ext>
            </a:extLst>
          </p:cNvPr>
          <p:cNvSpPr txBox="1"/>
          <p:nvPr userDrawn="1"/>
        </p:nvSpPr>
        <p:spPr>
          <a:xfrm>
            <a:off x="9591529" y="6089369"/>
            <a:ext cx="2737970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5181" lvl="0" indent="12953" algn="r" defTabSz="932742" rtl="0" eaLnBrk="1" fontAlgn="auto" latinLnBrk="0" hangingPunct="1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lang="en-US" sz="1800">
                <a:solidFill>
                  <a:schemeClr val="bg1"/>
                </a:solidFill>
              </a:rPr>
              <a:t>A Dynamics-First, ‘For User, By User’ Event</a:t>
            </a: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00" spc="-25" baseline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8EE19-D4A5-89BF-DC08-BC3CB7FE89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52D-7A32-0C55-6FB2-F0247B91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64D3-A5F1-E105-364A-C71B92B5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808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9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9224F3D1-7667-F5A2-6FAB-1EBA7C0F8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647BE7B-65E1-0320-C8A6-9B9EC05A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89485E-3748-70B7-6A15-7D7BC8C6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2A1F-346F-E426-5FCD-6CE0B300F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0839425-C7BA-9D40-5A68-DEF9E707DF47}"/>
              </a:ext>
            </a:extLst>
          </p:cNvPr>
          <p:cNvSpPr txBox="1"/>
          <p:nvPr userDrawn="1"/>
        </p:nvSpPr>
        <p:spPr>
          <a:xfrm>
            <a:off x="9732128" y="660278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 dirty="0">
                <a:solidFill>
                  <a:schemeClr val="tx1"/>
                </a:solidFill>
              </a:rPr>
              <a:t>@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-50" baseline="0" dirty="0">
                <a:solidFill>
                  <a:schemeClr val="tx1"/>
                </a:solidFill>
              </a:rPr>
              <a:t>202</a:t>
            </a:r>
            <a:r>
              <a:rPr lang="en-US" spc="-50" baseline="0" dirty="0">
                <a:solidFill>
                  <a:schemeClr val="tx1"/>
                </a:solidFill>
              </a:rPr>
              <a:t>4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60" baseline="0" dirty="0">
                <a:solidFill>
                  <a:schemeClr val="tx1"/>
                </a:solidFill>
              </a:rPr>
              <a:t>Dynamic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40" baseline="0" dirty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AB300-83A5-C8A6-8997-8AA97222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9A92AF-199F-1976-F0A5-D1F4A01045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</a:defRPr>
            </a:lvl2pPr>
            <a:lvl3pPr>
              <a:defRPr baseline="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400" b="1" i="0" spc="-10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exa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74097-9BF6-68D5-0533-DFB569618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8327DFD5-09A3-7CE3-FE41-528CB026D80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9752328" y="65833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dirty="0">
                <a:solidFill>
                  <a:schemeClr val="bg1"/>
                </a:solidFill>
              </a:rPr>
              <a:t>@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-50" dirty="0">
                <a:solidFill>
                  <a:schemeClr val="bg1"/>
                </a:solidFill>
              </a:rPr>
              <a:t>202</a:t>
            </a:r>
            <a:r>
              <a:rPr lang="en-US" spc="-50" dirty="0">
                <a:solidFill>
                  <a:schemeClr val="bg1"/>
                </a:solidFill>
              </a:rPr>
              <a:t>4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60" dirty="0">
                <a:solidFill>
                  <a:schemeClr val="bg1"/>
                </a:solidFill>
              </a:rPr>
              <a:t>Dynamic</a:t>
            </a:r>
            <a:r>
              <a:rPr spc="-65" dirty="0">
                <a:solidFill>
                  <a:schemeClr val="bg1"/>
                </a:solidFill>
              </a:rPr>
              <a:t> </a:t>
            </a:r>
            <a:r>
              <a:rPr spc="40" dirty="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21CD24-D579-6250-9F9D-FD9139D8F71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297" r:id="rId5"/>
    <p:sldLayoutId id="2147484264" r:id="rId6"/>
    <p:sldLayoutId id="2147484338" r:id="rId7"/>
    <p:sldLayoutId id="2147484351" r:id="rId8"/>
    <p:sldLayoutId id="2147484263" r:id="rId9"/>
    <p:sldLayoutId id="2147484337" r:id="rId10"/>
    <p:sldLayoutId id="2147484341" r:id="rId11"/>
    <p:sldLayoutId id="2147484344" r:id="rId12"/>
    <p:sldLayoutId id="2147484347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none" spc="-102" baseline="0" dirty="0" smtClean="0">
          <a:ln w="3175">
            <a:noFill/>
          </a:ln>
          <a:solidFill>
            <a:srgbClr val="1E275C"/>
          </a:solidFill>
          <a:effectLst/>
          <a:latin typeface="Segoe" panose="020B0502040200020203" pitchFamily="34" charset="77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D9A7C-1210-A2E3-4936-753F4D44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E567-B43C-F191-A69E-49D27BDB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4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omicax.com/" TargetMode="External"/><Relationship Id="rId7" Type="http://schemas.openxmlformats.org/officeDocument/2006/relationships/image" Target="../media/image11.jpeg"/><Relationship Id="rId2" Type="http://schemas.openxmlformats.org/officeDocument/2006/relationships/hyperlink" Target="mailto:nathan.clouse@armanino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hyperlink" Target="https://github.com/NathanClouseAX" TargetMode="External"/><Relationship Id="rId4" Type="http://schemas.openxmlformats.org/officeDocument/2006/relationships/hyperlink" Target="https://www.dynamics.f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scape with a tower&#10;&#10;Description automatically generated">
            <a:extLst>
              <a:ext uri="{FF2B5EF4-FFF2-40B4-BE49-F238E27FC236}">
                <a16:creationId xmlns:a16="http://schemas.microsoft.com/office/drawing/2014/main" id="{2A8A7702-D849-EC39-1AE7-83E4F390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5959"/>
          <a:stretch/>
        </p:blipFill>
        <p:spPr>
          <a:xfrm>
            <a:off x="0" y="0"/>
            <a:ext cx="12436475" cy="6994524"/>
          </a:xfrm>
          <a:prstGeom prst="rect">
            <a:avLst/>
          </a:prstGeom>
        </p:spPr>
      </p:pic>
      <p:pic>
        <p:nvPicPr>
          <p:cNvPr id="17" name="Picture 1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DA7104A4-1876-F218-924C-1DBE7991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36" y="854072"/>
            <a:ext cx="7658101" cy="1773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F283B-2ED3-34AA-C2A9-C297486AB75C}"/>
              </a:ext>
            </a:extLst>
          </p:cNvPr>
          <p:cNvSpPr txBox="1"/>
          <p:nvPr/>
        </p:nvSpPr>
        <p:spPr>
          <a:xfrm>
            <a:off x="46037" y="5652619"/>
            <a:ext cx="6172200" cy="11587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San Antonio, Texas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October 13-17, 2024</a:t>
            </a:r>
          </a:p>
        </p:txBody>
      </p:sp>
      <p:pic>
        <p:nvPicPr>
          <p:cNvPr id="3" name="Picture 2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3730C728-999E-94D1-1180-1D3A500C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80" y="2795153"/>
            <a:ext cx="4465674" cy="419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8B35-846E-E9DF-A6FD-4248B8456C2C}"/>
              </a:ext>
            </a:extLst>
          </p:cNvPr>
          <p:cNvSpPr txBox="1"/>
          <p:nvPr/>
        </p:nvSpPr>
        <p:spPr>
          <a:xfrm>
            <a:off x="3397894" y="2645229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solidFill>
                  <a:srgbClr val="1B4499"/>
                </a:solidFill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</p:spTree>
    <p:extLst>
      <p:ext uri="{BB962C8B-B14F-4D97-AF65-F5344CB8AC3E}">
        <p14:creationId xmlns:p14="http://schemas.microsoft.com/office/powerpoint/2010/main" val="39406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CB94-2D86-4A77-5508-4D605142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D8478-63A5-FEDE-0C75-C3763ED3D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5504876" cy="4035501"/>
          </a:xfrm>
        </p:spPr>
        <p:txBody>
          <a:bodyPr/>
          <a:lstStyle/>
          <a:p>
            <a:r>
              <a:rPr lang="en-US" dirty="0"/>
              <a:t>Enabling machines to interpret and make decisions based on visual input from the world, like identifying objects in an image or video.</a:t>
            </a:r>
          </a:p>
          <a:p>
            <a:endParaRPr lang="en-US" dirty="0"/>
          </a:p>
        </p:txBody>
      </p:sp>
      <p:pic>
        <p:nvPicPr>
          <p:cNvPr id="4" name="Picture 3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E445BA45-BABB-3E69-3D3D-02D208BE20B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59" y="1814048"/>
            <a:ext cx="5560956" cy="312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245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6770-9A1C-6F6E-6691-013BA722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FFD7-7533-ED5C-8697-A667BD24A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6857615" cy="4035501"/>
          </a:xfrm>
        </p:spPr>
        <p:txBody>
          <a:bodyPr/>
          <a:lstStyle/>
          <a:p>
            <a:r>
              <a:rPr lang="en-US" dirty="0"/>
              <a:t>The branch of AI that involves the design and operation of robots, which are often powered by AI algorithms to perform tasks autonomously or semi-autonomously.</a:t>
            </a:r>
          </a:p>
          <a:p>
            <a:r>
              <a:rPr lang="en-US" dirty="0"/>
              <a:t>Robot Vacuums,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errifying robot dog now available for private use | ZDNET">
            <a:extLst>
              <a:ext uri="{FF2B5EF4-FFF2-40B4-BE49-F238E27FC236}">
                <a16:creationId xmlns:a16="http://schemas.microsoft.com/office/drawing/2014/main" id="{DF003F95-FB00-56B6-63E4-7F897E46100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04" y="1871877"/>
            <a:ext cx="4330086" cy="34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28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1CC9-5383-5E6E-083D-40549659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69863-0EBA-06FD-2C14-1997099AE5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AI programs that mimic the decision-making ability of a human expert, often used in fields like medicine or finance.</a:t>
            </a:r>
          </a:p>
          <a:p>
            <a:r>
              <a:rPr lang="en-US" dirty="0"/>
              <a:t>MRP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6464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E3A8-80C8-669E-E881-3BE85A6E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AI Do I already Have?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FFF9-3F9D-F02D-87E0-40D9F4F83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B89FA-D362-92C4-8340-30789C2A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83" y="1072406"/>
            <a:ext cx="11224308" cy="4849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E32C8E-5206-D4EB-5782-D86180A5EACC}"/>
              </a:ext>
            </a:extLst>
          </p:cNvPr>
          <p:cNvSpPr/>
          <p:nvPr/>
        </p:nvSpPr>
        <p:spPr bwMode="auto">
          <a:xfrm>
            <a:off x="2770094" y="3025588"/>
            <a:ext cx="8330453" cy="75303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9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F33-2574-AFE8-5D6A-28B3C753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“Sidecar”</a:t>
            </a:r>
          </a:p>
        </p:txBody>
      </p:sp>
      <p:sp>
        <p:nvSpPr>
          <p:cNvPr id="4" name="AutoShape 2" descr="Enable Copilot capabilities in finance and operations apps - Finance &amp;  Operations | Dynamics 365 | Microsoft Learn">
            <a:extLst>
              <a:ext uri="{FF2B5EF4-FFF2-40B4-BE49-F238E27FC236}">
                <a16:creationId xmlns:a16="http://schemas.microsoft.com/office/drawing/2014/main" id="{A6713DBE-3FF2-4D03-3415-EC849F107815}"/>
              </a:ext>
            </a:extLst>
          </p:cNvPr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8EFC3-4FC0-2B82-81F4-43C935EA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76" y="1210240"/>
            <a:ext cx="6652281" cy="48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20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68EFC3-4FC0-2B82-81F4-43C935EA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43784"/>
            <a:ext cx="9560859" cy="69069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D8DF-30B9-EC24-953F-2176597E2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EB2BEA-15FA-AFF0-6D34-0B0DAB5AA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7F33-2574-AFE8-5D6A-28B3C753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“Sidecar”</a:t>
            </a:r>
          </a:p>
        </p:txBody>
      </p:sp>
      <p:sp>
        <p:nvSpPr>
          <p:cNvPr id="4" name="AutoShape 2" descr="Enable Copilot capabilities in finance and operations apps - Finance &amp;  Operations | Dynamics 365 | Microsoft Learn">
            <a:extLst>
              <a:ext uri="{FF2B5EF4-FFF2-40B4-BE49-F238E27FC236}">
                <a16:creationId xmlns:a16="http://schemas.microsoft.com/office/drawing/2014/main" id="{A6713DBE-3FF2-4D03-3415-EC849F107815}"/>
              </a:ext>
            </a:extLst>
          </p:cNvPr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8EFC3-4FC0-2B82-81F4-43C935EA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76" y="1210240"/>
            <a:ext cx="6652281" cy="48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A7E-3FFD-C129-AA18-03731C16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X++ “Skills”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F56B-E862-2D5F-5C94-8B86F1874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0933-8157-B08D-6E97-C03C9477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0" y="1740119"/>
            <a:ext cx="8038095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84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A7E-3FFD-C129-AA18-03731C16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X++ “Skills”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E7FC30D-9043-E221-12CF-D85B801C5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0933-8157-B08D-6E97-C03C9477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" y="813143"/>
            <a:ext cx="12278570" cy="53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8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A7E-3FFD-C129-AA18-03731C16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X++ “Skills”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F56B-E862-2D5F-5C94-8B86F1874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0933-8157-B08D-6E97-C03C9477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0" y="1740119"/>
            <a:ext cx="8038095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9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1"/>
            <a:ext cx="6077634" cy="3129207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Empowering Dynamics 365 for Finance and Operations with AI: A Transformational Journey</a:t>
            </a:r>
          </a:p>
        </p:txBody>
      </p:sp>
    </p:spTree>
    <p:extLst>
      <p:ext uri="{BB962C8B-B14F-4D97-AF65-F5344CB8AC3E}">
        <p14:creationId xmlns:p14="http://schemas.microsoft.com/office/powerpoint/2010/main" val="3513057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A7E-3FFD-C129-AA18-03731C16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F56B-E862-2D5F-5C94-8B86F1874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37323E-4E25-FD28-2C46-DAF98BA9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1286028"/>
            <a:ext cx="7348817" cy="41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67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4071-FFE5-69E3-D417-1F13A570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517C0-14B1-7415-C2E9-A8EEA11AA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53C785-E177-5F9E-9446-6B11780A5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03E88-9C7E-D218-F74C-A7315617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9" y="1"/>
            <a:ext cx="12197272" cy="69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B6F44-3AA7-7A57-B1A2-F4CCED45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D10B-31C7-D91F-14C3-00A4E51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F7B3-A9C3-4739-E3F3-0294F29CE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CB8AD9-CC15-99E6-043B-90BD7C3B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1286028"/>
            <a:ext cx="7348817" cy="41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6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A7E-3FFD-C129-AA18-03731C16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F56B-E862-2D5F-5C94-8B86F1874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Enhanced Decision-Making</a:t>
            </a:r>
          </a:p>
          <a:p>
            <a:r>
              <a:rPr lang="en-US" sz="4400" dirty="0"/>
              <a:t>Increased Efficiency and Productivity</a:t>
            </a:r>
          </a:p>
          <a:p>
            <a:r>
              <a:rPr lang="en-US" sz="4400" dirty="0"/>
              <a:t>Personalization and Customer Experience</a:t>
            </a:r>
          </a:p>
          <a:p>
            <a:r>
              <a:rPr lang="en-US" sz="4400" dirty="0"/>
              <a:t>Risk Management and Compliance</a:t>
            </a:r>
          </a:p>
          <a:p>
            <a:r>
              <a:rPr lang="en-US" sz="4400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22401567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5CA09-D6D6-2EB8-D5BE-4842CB8DDEBA}"/>
              </a:ext>
            </a:extLst>
          </p:cNvPr>
          <p:cNvSpPr txBox="1"/>
          <p:nvPr/>
        </p:nvSpPr>
        <p:spPr>
          <a:xfrm>
            <a:off x="1720800" y="4449600"/>
            <a:ext cx="72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Please Fill Out Survey!</a:t>
            </a:r>
          </a:p>
        </p:txBody>
      </p:sp>
    </p:spTree>
    <p:extLst>
      <p:ext uri="{BB962C8B-B14F-4D97-AF65-F5344CB8AC3E}">
        <p14:creationId xmlns:p14="http://schemas.microsoft.com/office/powerpoint/2010/main" val="24709370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2C7D1-5CAB-3231-D9EB-D98E820F10FC}"/>
              </a:ext>
            </a:extLst>
          </p:cNvPr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>
              <a:alpha val="6231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8C8DA-E0EC-DDB1-8F81-26819E054EA0}"/>
              </a:ext>
            </a:extLst>
          </p:cNvPr>
          <p:cNvSpPr txBox="1"/>
          <p:nvPr/>
        </p:nvSpPr>
        <p:spPr>
          <a:xfrm>
            <a:off x="3680923" y="3928051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 dirty="0"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  <p:pic>
        <p:nvPicPr>
          <p:cNvPr id="7" name="Picture 6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BF390F01-8602-731F-492E-DD58C7A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16" y="4467732"/>
            <a:ext cx="2579151" cy="2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76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E98189-BD51-46A0-336E-294655BF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7" y="244405"/>
            <a:ext cx="4323272" cy="712249"/>
          </a:xfrm>
        </p:spPr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4457C9-F4B5-913D-D7A6-E76D5F345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7" y="1038245"/>
            <a:ext cx="5504560" cy="496133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Technical Architect</a:t>
            </a:r>
          </a:p>
          <a:p>
            <a:pPr marL="0" indent="0">
              <a:buNone/>
            </a:pPr>
            <a:r>
              <a:rPr lang="en-US" sz="1800" dirty="0"/>
              <a:t>Armanino LLP</a:t>
            </a:r>
          </a:p>
          <a:p>
            <a:pPr marL="0" indent="0">
              <a:buNone/>
            </a:pPr>
            <a:endParaRPr lang="en-US" sz="1800" dirty="0"/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Email: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2"/>
              </a:rPr>
              <a:t>nathan.clouse@armanino.com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Blog #1: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3"/>
              </a:rPr>
              <a:t>https://www.atomicax.com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Blog #2: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4"/>
              </a:rPr>
              <a:t>https://www.dynamics.fo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GitHub: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5"/>
              </a:rPr>
              <a:t>https://github.com/NathanClouseAX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@NathanClouseAX on most platforms</a:t>
            </a:r>
          </a:p>
          <a:p>
            <a:pPr marL="0" indent="0">
              <a:buNone/>
            </a:pPr>
            <a:endParaRPr lang="en-US" sz="1800" dirty="0"/>
          </a:p>
          <a:p>
            <a:pPr marL="0" indent="0" rtl="0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Background:</a:t>
            </a:r>
            <a:endParaRPr lang="en-US" sz="1400" b="0" dirty="0"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Awarded Microsoft MVP in Business Applications </a:t>
            </a:r>
            <a:r>
              <a:rPr lang="en-US" sz="1400" dirty="0">
                <a:solidFill>
                  <a:srgbClr val="3F454F"/>
                </a:solidFill>
              </a:rPr>
              <a:t>since 2019</a:t>
            </a:r>
            <a:endParaRPr lang="en-US" sz="1400" b="0" i="0" u="none" strike="noStrike" dirty="0">
              <a:solidFill>
                <a:srgbClr val="3F454F"/>
              </a:solidFill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Been working with AX since 2009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Been working with D365FO since 2017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Have spoken at Summit, Focus, and local chapters around various  AX/D365FO technical topics plus other groups events</a:t>
            </a:r>
            <a:endParaRPr lang="en-US" sz="1800" dirty="0"/>
          </a:p>
        </p:txBody>
      </p:sp>
      <p:pic>
        <p:nvPicPr>
          <p:cNvPr id="2" name="Picture 10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DBEDCCD6-22FF-A8FF-B8B8-95D0B1CF3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898" y="3738325"/>
            <a:ext cx="1190562" cy="18827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F30686-8998-C8F0-4F78-40FF1B753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48" y="22347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937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41" y="1672535"/>
            <a:ext cx="7844496" cy="4632253"/>
          </a:xfrm>
        </p:spPr>
        <p:txBody>
          <a:bodyPr/>
          <a:lstStyle/>
          <a:p>
            <a:r>
              <a:rPr lang="en-US" sz="2800" dirty="0"/>
              <a:t>Fundamentals of AI</a:t>
            </a:r>
          </a:p>
          <a:p>
            <a:r>
              <a:rPr lang="en-US" sz="2800" dirty="0"/>
              <a:t>AI for D365</a:t>
            </a:r>
          </a:p>
          <a:p>
            <a:pPr lvl="1"/>
            <a:r>
              <a:rPr lang="en-US" sz="2400" dirty="0"/>
              <a:t>Copilot</a:t>
            </a:r>
          </a:p>
          <a:p>
            <a:pPr lvl="1"/>
            <a:r>
              <a:rPr lang="en-US" sz="2400" dirty="0"/>
              <a:t>Copilot Studio</a:t>
            </a:r>
          </a:p>
          <a:p>
            <a:r>
              <a:rPr lang="en-US" sz="2000" dirty="0"/>
              <a:t>Strategies for Implementation and Value</a:t>
            </a:r>
          </a:p>
        </p:txBody>
      </p:sp>
    </p:spTree>
    <p:extLst>
      <p:ext uri="{BB962C8B-B14F-4D97-AF65-F5344CB8AC3E}">
        <p14:creationId xmlns:p14="http://schemas.microsoft.com/office/powerpoint/2010/main" val="42279122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9CE5E-1023-5E62-8496-04A3D5C5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26AB8-B17E-B2EC-27B5-AE0387EBF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Artificial intelligence is a field of science concerned with building computers and machines that can reason, learn, and act in such a way that would normally require human intelligence or that involves data whose scale exceeds what humans can analyze.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790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EF0A-B358-BCD4-5B0F-01399792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that actually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1D481-E577-D1CC-9214-A263C32B8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 systems work by ingesting large amounts of labeled training data, analyzing that data for correlations and patterns, and using these patterns to make predictions about future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051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F3F0-C020-6E6A-CB73-CB7AC3A0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23276-EA8A-ADBE-2D83-C37431DB9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method of data analysis that automates analytical model building. ML is based on the idea that systems can learn from data, identify patterns, and make decisions with minimal human intervention.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600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2C42-5402-859D-F9CC-1C963287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0DD9B-F8D3-5793-01DF-5AB5CEDCE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Product Recommendations</a:t>
            </a:r>
          </a:p>
          <a:p>
            <a:pPr lvl="1"/>
            <a:r>
              <a:rPr lang="en-US" sz="2400" dirty="0"/>
              <a:t>Match you to a “profile” – X axis</a:t>
            </a:r>
          </a:p>
          <a:p>
            <a:pPr lvl="1"/>
            <a:r>
              <a:rPr lang="en-US" sz="2400" dirty="0"/>
              <a:t>Match that profile to products – Y axis</a:t>
            </a:r>
          </a:p>
          <a:p>
            <a:pPr lvl="1"/>
            <a:r>
              <a:rPr lang="en-US" sz="2400" dirty="0"/>
              <a:t>“profile” is the Z axis</a:t>
            </a:r>
          </a:p>
          <a:p>
            <a:r>
              <a:rPr lang="en-US" sz="3200" dirty="0"/>
              <a:t>Email Spam Filtering</a:t>
            </a:r>
          </a:p>
          <a:p>
            <a:pPr lvl="1"/>
            <a:r>
              <a:rPr lang="en-US" sz="2400" dirty="0"/>
              <a:t>Identify text anomalies</a:t>
            </a:r>
          </a:p>
          <a:p>
            <a:pPr lvl="1"/>
            <a:r>
              <a:rPr lang="en-US" sz="2400" dirty="0"/>
              <a:t>Separate out “junk”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277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2FB2-7DA3-1CC3-27FA-D497AC43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FB4C7-0A59-D037-B22D-4714FA470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ability of a computer to understand, interpret, and generate human language, including speech and text.</a:t>
            </a:r>
          </a:p>
          <a:p>
            <a:r>
              <a:rPr lang="en-US" dirty="0"/>
              <a:t>ChatGPT, Copilot, etc.</a:t>
            </a:r>
          </a:p>
          <a:p>
            <a:r>
              <a:rPr lang="en-US" dirty="0"/>
              <a:t>Search Results, Predictive Text</a:t>
            </a:r>
          </a:p>
        </p:txBody>
      </p:sp>
    </p:spTree>
    <p:extLst>
      <p:ext uri="{BB962C8B-B14F-4D97-AF65-F5344CB8AC3E}">
        <p14:creationId xmlns:p14="http://schemas.microsoft.com/office/powerpoint/2010/main" val="15523941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imary with bullets">
  <a:themeElements>
    <a:clrScheme name="Custom 5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2" ma:contentTypeDescription="Create a new document." ma:contentTypeScope="" ma:versionID="104080db1cd04971f2b37a5aa1a8aa92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71f16d0d2125ff20b7d31cc6d8c34b62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40060f56-dd67-4c74-97f4-8d4b2087e08e"/>
    <ds:schemaRef ds:uri="29d2a015-485a-400d-b290-ecf68f6652cf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81f9c791-4e7e-42f3-b110-f2d048dfe1f4"/>
    <ds:schemaRef ds:uri="c32e8f56-b4af-4143-8a45-c6aec7ec7059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0BF11C-C1C7-4678-BAD8-83C1CACF14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532</Words>
  <Application>Microsoft Office PowerPoint</Application>
  <PresentationFormat>Custom</PresentationFormat>
  <Paragraphs>74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Lucida Sans Unicode</vt:lpstr>
      <vt:lpstr>Poppins</vt:lpstr>
      <vt:lpstr>Poppins SemiBold</vt:lpstr>
      <vt:lpstr>Segoe</vt:lpstr>
      <vt:lpstr>Segoe UI</vt:lpstr>
      <vt:lpstr>Segoe UI</vt:lpstr>
      <vt:lpstr>segoe ui black</vt:lpstr>
      <vt:lpstr>Verdana</vt:lpstr>
      <vt:lpstr>Wingdings</vt:lpstr>
      <vt:lpstr>primary with bullets</vt:lpstr>
      <vt:lpstr>Custom Design</vt:lpstr>
      <vt:lpstr>PowerPoint Presentation</vt:lpstr>
      <vt:lpstr>Empowering Dynamics 365 for Finance and Operations with AI: A Transformational Journey</vt:lpstr>
      <vt:lpstr>Nathan Clouse</vt:lpstr>
      <vt:lpstr>PowerPoint Presentation</vt:lpstr>
      <vt:lpstr>What is AI?</vt:lpstr>
      <vt:lpstr>What’s that actually mean?</vt:lpstr>
      <vt:lpstr>Machine Learning (ML)</vt:lpstr>
      <vt:lpstr>ML Examples</vt:lpstr>
      <vt:lpstr>Natural Language Processing</vt:lpstr>
      <vt:lpstr>Computer Vision</vt:lpstr>
      <vt:lpstr>Robotics</vt:lpstr>
      <vt:lpstr>Expert Systems</vt:lpstr>
      <vt:lpstr>What AI Do I already Have?</vt:lpstr>
      <vt:lpstr>“Sidecar”</vt:lpstr>
      <vt:lpstr>PowerPoint Presentation</vt:lpstr>
      <vt:lpstr>“Sidecar”</vt:lpstr>
      <vt:lpstr>X++ “Skills”</vt:lpstr>
      <vt:lpstr>X++ “Skills”</vt:lpstr>
      <vt:lpstr>X++ “Skills”</vt:lpstr>
      <vt:lpstr>Example</vt:lpstr>
      <vt:lpstr>PowerPoint Presentation</vt:lpstr>
      <vt:lpstr>Example</vt:lpstr>
      <vt:lpstr>Strategies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8</cp:revision>
  <dcterms:created xsi:type="dcterms:W3CDTF">2018-06-21T13:40:22Z</dcterms:created>
  <dcterms:modified xsi:type="dcterms:W3CDTF">2024-10-17T16:02:09Z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